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8288000" cy="10287000"/>
  <p:notesSz cx="6858000" cy="9144000"/>
  <p:embeddedFontLst>
    <p:embeddedFont>
      <p:font typeface="Red Hat Display Bold Italics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Red Hat Display Italics" panose="020B0604020202020204" charset="0"/>
      <p:regular r:id="rId19"/>
    </p:embeddedFont>
    <p:embeddedFont>
      <p:font typeface="Red Hat Display" panose="020B0604020202020204" charset="0"/>
      <p:regular r:id="rId20"/>
    </p:embeddedFont>
    <p:embeddedFont>
      <p:font typeface="Red Hat Display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257175"/>
            <a:ext cx="18745200" cy="105441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A99B5135-8E48-4FE4-BCB8-52D89EF22B39}"/>
              </a:ext>
            </a:extLst>
          </p:cNvPr>
          <p:cNvSpPr txBox="1">
            <a:spLocks/>
          </p:cNvSpPr>
          <p:nvPr/>
        </p:nvSpPr>
        <p:spPr>
          <a:xfrm>
            <a:off x="2301078" y="4610100"/>
            <a:ext cx="13685840" cy="8212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ME" sz="3200" b="1" dirty="0" smtClean="0">
                <a:solidFill>
                  <a:sysClr val="window" lastClr="FFFFFF"/>
                </a:solidFill>
                <a:latin typeface="Arial"/>
              </a:rPr>
              <a:t>R</a:t>
            </a:r>
            <a:r>
              <a:rPr lang="sr-Latn-ME" sz="3200" b="1" dirty="0">
                <a:solidFill>
                  <a:sysClr val="window" lastClr="FFFFFF"/>
                </a:solidFill>
                <a:latin typeface="Arial"/>
              </a:rPr>
              <a:t> </a:t>
            </a:r>
            <a:r>
              <a:rPr kumimoji="0" lang="sr-Latn-ME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C3-01</a:t>
            </a:r>
            <a:r>
              <a:rPr kumimoji="0" lang="sr-Latn-ME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sr-Latn-ME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sr-Latn-ME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sr-Latn-ME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NZ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ZELENA ENERGIJA </a:t>
            </a:r>
            <a:r>
              <a:rPr kumimoji="0" lang="en-NZ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 IMPLEMENTACIJA SOLARNIH SISTEMA </a:t>
            </a:r>
            <a:r>
              <a:rPr kumimoji="0" lang="sr-Latn-ME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sr-Latn-ME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NZ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ZA SOPSTVENE I KOMERCIJALNE POTREBE</a:t>
            </a:r>
            <a:endParaRPr kumimoji="0" lang="en-NZ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62A1953D-C007-4644-BC1B-FF9CF7DF7FC2}"/>
              </a:ext>
            </a:extLst>
          </p:cNvPr>
          <p:cNvSpPr txBox="1">
            <a:spLocks/>
          </p:cNvSpPr>
          <p:nvPr/>
        </p:nvSpPr>
        <p:spPr>
          <a:xfrm>
            <a:off x="3124197" y="5600700"/>
            <a:ext cx="12039602" cy="880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Natalija</a:t>
            </a:r>
            <a:r>
              <a:rPr kumimoji="0" lang="en-NZ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NZ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Radonji</a:t>
            </a:r>
            <a:r>
              <a:rPr kumimoji="0" lang="sr-Latn-ME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ć Spec. Sci. EE            Ana Eraković Spec. Sci. EE            Jelena Aligrudić Spec. Sci. EE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Latn-ME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Sistem-mne d.o.o.                                 Sistem-mne d.o.o.                           Sistem-mne d.o.o.</a:t>
            </a:r>
            <a:endParaRPr kumimoji="0" lang="sr-Latn-ME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325" y="8402771"/>
            <a:ext cx="4283075" cy="183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TextBox 3"/>
          <p:cNvSpPr txBox="1"/>
          <p:nvPr/>
        </p:nvSpPr>
        <p:spPr>
          <a:xfrm rot="-5400000">
            <a:off x="-2421668" y="6115113"/>
            <a:ext cx="6002886" cy="28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sr-Latn-ME" sz="2000" spc="100" dirty="0" smtClean="0">
                <a:solidFill>
                  <a:srgbClr val="1C1C1F"/>
                </a:solidFill>
                <a:latin typeface="Red Hat Display"/>
              </a:rPr>
              <a:t>www.sistem-mne.com</a:t>
            </a:r>
            <a:endParaRPr lang="sr-Latn-ME" sz="2000" spc="100" dirty="0">
              <a:solidFill>
                <a:srgbClr val="1C1C1F"/>
              </a:solidFill>
              <a:latin typeface="Red Hat Display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01777" y="648392"/>
            <a:ext cx="1725474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sr-Latn-ME" sz="3000" dirty="0" smtClean="0">
                <a:solidFill>
                  <a:srgbClr val="000000"/>
                </a:solidFill>
                <a:latin typeface="Red Hat Display Bold Italics"/>
              </a:rPr>
              <a:t>TEHNO-EKONOMSKA ANALIZA SISTEMA ZA SOPSTVENE POTREBE OD 10 KW</a:t>
            </a:r>
            <a:endParaRPr lang="sr-Latn-ME" sz="3000" dirty="0">
              <a:solidFill>
                <a:srgbClr val="000000"/>
              </a:solidFill>
              <a:latin typeface="Red Hat Display Bold Itali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140499" y="1811134"/>
            <a:ext cx="13415530" cy="1280230"/>
            <a:chOff x="0" y="0"/>
            <a:chExt cx="4538093" cy="433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8093" cy="433065"/>
            </a:xfrm>
            <a:custGeom>
              <a:avLst/>
              <a:gdLst/>
              <a:ahLst/>
              <a:cxnLst/>
              <a:rect l="l" t="t" r="r" b="b"/>
              <a:pathLst>
                <a:path w="4538093" h="433065">
                  <a:moveTo>
                    <a:pt x="0" y="0"/>
                  </a:moveTo>
                  <a:lnTo>
                    <a:pt x="4538093" y="0"/>
                  </a:lnTo>
                  <a:lnTo>
                    <a:pt x="4538093" y="433065"/>
                  </a:lnTo>
                  <a:lnTo>
                    <a:pt x="0" y="433065"/>
                  </a:lnTo>
                  <a:close/>
                </a:path>
              </a:pathLst>
            </a:custGeom>
            <a:solidFill>
              <a:srgbClr val="A6A6A6">
                <a:alpha val="29804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601777" y="2163594"/>
            <a:ext cx="12490003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400"/>
              </a:lnSpc>
            </a:pPr>
            <a:r>
              <a:rPr lang="sr-Latn-ME" sz="2400" dirty="0" smtClean="0">
                <a:solidFill>
                  <a:srgbClr val="000000"/>
                </a:solidFill>
                <a:latin typeface="Red Hat Display"/>
              </a:rPr>
              <a:t>Ukupna </a:t>
            </a:r>
            <a:r>
              <a:rPr lang="sr-Latn-ME" sz="2400" dirty="0" smtClean="0">
                <a:solidFill>
                  <a:srgbClr val="000000"/>
                </a:solidFill>
                <a:latin typeface="Red Hat Display Bold"/>
              </a:rPr>
              <a:t>godišnja proizvodnja</a:t>
            </a:r>
            <a:r>
              <a:rPr lang="sr-Latn-ME" sz="2400" dirty="0" smtClean="0">
                <a:solidFill>
                  <a:srgbClr val="000000"/>
                </a:solidFill>
                <a:latin typeface="Red Hat Display"/>
              </a:rPr>
              <a:t> električne energije iz solarnog sistema od 10 kW na teritoriji opštine Podgorica </a:t>
            </a:r>
            <a:endParaRPr lang="sr-Latn-ME" sz="2400" dirty="0">
              <a:solidFill>
                <a:srgbClr val="000000"/>
              </a:solidFill>
              <a:latin typeface="Red Hat Display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4763832" y="1811134"/>
            <a:ext cx="3524168" cy="1280230"/>
            <a:chOff x="0" y="0"/>
            <a:chExt cx="1192126" cy="4330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92126" cy="433065"/>
            </a:xfrm>
            <a:custGeom>
              <a:avLst/>
              <a:gdLst/>
              <a:ahLst/>
              <a:cxnLst/>
              <a:rect l="l" t="t" r="r" b="b"/>
              <a:pathLst>
                <a:path w="1192126" h="433065">
                  <a:moveTo>
                    <a:pt x="0" y="0"/>
                  </a:moveTo>
                  <a:lnTo>
                    <a:pt x="1192126" y="0"/>
                  </a:lnTo>
                  <a:lnTo>
                    <a:pt x="1192126" y="433065"/>
                  </a:lnTo>
                  <a:lnTo>
                    <a:pt x="0" y="433065"/>
                  </a:lnTo>
                  <a:close/>
                </a:path>
              </a:pathLst>
            </a:custGeom>
            <a:solidFill>
              <a:srgbClr val="A6A6A6">
                <a:alpha val="29804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5070982" y="2252176"/>
            <a:ext cx="2188318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20"/>
              </a:lnSpc>
              <a:spcBef>
                <a:spcPct val="0"/>
              </a:spcBef>
            </a:pPr>
            <a:r>
              <a:rPr lang="sr-Latn-ME" sz="2400" dirty="0" smtClean="0">
                <a:solidFill>
                  <a:srgbClr val="000000"/>
                </a:solidFill>
                <a:latin typeface="Red Hat Display Bold"/>
              </a:rPr>
              <a:t>13,273.41 kWh</a:t>
            </a:r>
            <a:endParaRPr lang="sr-Latn-ME" sz="2400" dirty="0">
              <a:solidFill>
                <a:srgbClr val="000000"/>
              </a:solidFill>
              <a:latin typeface="Red Hat Display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140499" y="4546568"/>
            <a:ext cx="13415530" cy="1710289"/>
            <a:chOff x="0" y="0"/>
            <a:chExt cx="4538093" cy="57854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538093" cy="578542"/>
            </a:xfrm>
            <a:custGeom>
              <a:avLst/>
              <a:gdLst/>
              <a:ahLst/>
              <a:cxnLst/>
              <a:rect l="l" t="t" r="r" b="b"/>
              <a:pathLst>
                <a:path w="4538093" h="578542">
                  <a:moveTo>
                    <a:pt x="0" y="0"/>
                  </a:moveTo>
                  <a:lnTo>
                    <a:pt x="4538093" y="0"/>
                  </a:lnTo>
                  <a:lnTo>
                    <a:pt x="4538093" y="578542"/>
                  </a:lnTo>
                  <a:lnTo>
                    <a:pt x="0" y="578542"/>
                  </a:lnTo>
                  <a:close/>
                </a:path>
              </a:pathLst>
            </a:custGeom>
            <a:solidFill>
              <a:srgbClr val="A6A6A6">
                <a:alpha val="29804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601777" y="3923633"/>
            <a:ext cx="15657523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400"/>
              </a:lnSpc>
            </a:pPr>
            <a:r>
              <a:rPr lang="sr-Latn-ME" sz="2400" dirty="0" smtClean="0">
                <a:solidFill>
                  <a:srgbClr val="000000"/>
                </a:solidFill>
                <a:latin typeface="Red Hat Display Bold"/>
              </a:rPr>
              <a:t>Potrošnja objekta (sa odobrenom priključnom snagom od 16 kW) na nivou obračunskog mjesta – </a:t>
            </a:r>
            <a:r>
              <a:rPr lang="sr-Latn-ME" sz="2400" dirty="0" smtClean="0">
                <a:solidFill>
                  <a:srgbClr val="000000"/>
                </a:solidFill>
                <a:latin typeface="Red Hat Display"/>
              </a:rPr>
              <a:t>tačka priključenja solarnog sistema</a:t>
            </a:r>
            <a:endParaRPr lang="sr-Latn-ME" sz="2400" dirty="0">
              <a:solidFill>
                <a:srgbClr val="000000"/>
              </a:solidFill>
              <a:latin typeface="Red Hat Display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4763832" y="4546568"/>
            <a:ext cx="3524168" cy="1710289"/>
            <a:chOff x="0" y="0"/>
            <a:chExt cx="1192126" cy="57854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2126" cy="578542"/>
            </a:xfrm>
            <a:custGeom>
              <a:avLst/>
              <a:gdLst/>
              <a:ahLst/>
              <a:cxnLst/>
              <a:rect l="l" t="t" r="r" b="b"/>
              <a:pathLst>
                <a:path w="1192126" h="578542">
                  <a:moveTo>
                    <a:pt x="0" y="0"/>
                  </a:moveTo>
                  <a:lnTo>
                    <a:pt x="1192126" y="0"/>
                  </a:lnTo>
                  <a:lnTo>
                    <a:pt x="1192126" y="578542"/>
                  </a:lnTo>
                  <a:lnTo>
                    <a:pt x="0" y="578542"/>
                  </a:lnTo>
                  <a:close/>
                </a:path>
              </a:pathLst>
            </a:custGeom>
            <a:solidFill>
              <a:srgbClr val="A6A6A6">
                <a:alpha val="29804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5070982" y="4694958"/>
            <a:ext cx="2188318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sr-Latn-ME" sz="2400" dirty="0" smtClean="0">
                <a:solidFill>
                  <a:srgbClr val="000000"/>
                </a:solidFill>
                <a:latin typeface="Red Hat Display Bold"/>
              </a:rPr>
              <a:t>1,120.00 kWh </a:t>
            </a:r>
          </a:p>
          <a:p>
            <a:pPr algn="just">
              <a:lnSpc>
                <a:spcPts val="3600"/>
              </a:lnSpc>
            </a:pPr>
            <a:r>
              <a:rPr lang="sr-Latn-ME" sz="2400" dirty="0" smtClean="0">
                <a:solidFill>
                  <a:srgbClr val="000000"/>
                </a:solidFill>
                <a:latin typeface="Red Hat Display Bold"/>
              </a:rPr>
              <a:t>13,440.00 kWh</a:t>
            </a:r>
          </a:p>
          <a:p>
            <a:pPr marL="0" lvl="0" indent="0" algn="just">
              <a:lnSpc>
                <a:spcPts val="3600"/>
              </a:lnSpc>
            </a:pPr>
            <a:r>
              <a:rPr lang="sr-Latn-ME" sz="2400" dirty="0" smtClean="0">
                <a:solidFill>
                  <a:srgbClr val="000000"/>
                </a:solidFill>
                <a:latin typeface="Red Hat Display Bold"/>
              </a:rPr>
              <a:t>166.56 kWh</a:t>
            </a:r>
            <a:endParaRPr lang="sr-Latn-ME" sz="2400" dirty="0">
              <a:solidFill>
                <a:srgbClr val="000000"/>
              </a:solidFill>
              <a:latin typeface="Red Hat Display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04747" y="4694958"/>
            <a:ext cx="12951282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sr-Latn-ME" sz="2400" dirty="0" smtClean="0">
                <a:solidFill>
                  <a:srgbClr val="000000"/>
                </a:solidFill>
                <a:latin typeface="Red Hat Display" panose="020B0604020202020204" charset="0"/>
              </a:rPr>
              <a:t>Prosječna </a:t>
            </a:r>
            <a:r>
              <a:rPr lang="sr-Latn-ME" sz="2400" b="1" dirty="0" smtClean="0">
                <a:solidFill>
                  <a:srgbClr val="000000"/>
                </a:solidFill>
                <a:latin typeface="Red Hat Display" panose="020B0604020202020204" charset="0"/>
              </a:rPr>
              <a:t>mjesečna</a:t>
            </a:r>
            <a:r>
              <a:rPr lang="sr-Latn-ME" sz="2400" dirty="0" smtClean="0">
                <a:solidFill>
                  <a:srgbClr val="000000"/>
                </a:solidFill>
                <a:latin typeface="Red Hat Display" panose="020B0604020202020204" charset="0"/>
              </a:rPr>
              <a:t> potrošnja objekta</a:t>
            </a:r>
          </a:p>
          <a:p>
            <a:pPr algn="just">
              <a:lnSpc>
                <a:spcPts val="3600"/>
              </a:lnSpc>
            </a:pPr>
            <a:r>
              <a:rPr lang="sr-Latn-ME" sz="2400" dirty="0" smtClean="0">
                <a:solidFill>
                  <a:srgbClr val="000000"/>
                </a:solidFill>
                <a:latin typeface="Red Hat Display" panose="020B0604020202020204" charset="0"/>
              </a:rPr>
              <a:t>Prosječna </a:t>
            </a:r>
            <a:r>
              <a:rPr lang="sr-Latn-ME" sz="2400" b="1" dirty="0" smtClean="0">
                <a:solidFill>
                  <a:srgbClr val="000000"/>
                </a:solidFill>
                <a:latin typeface="Red Hat Display" panose="020B0604020202020204" charset="0"/>
              </a:rPr>
              <a:t>godišnja</a:t>
            </a:r>
            <a:r>
              <a:rPr lang="sr-Latn-ME" sz="2400" dirty="0" smtClean="0">
                <a:solidFill>
                  <a:srgbClr val="000000"/>
                </a:solidFill>
                <a:latin typeface="Red Hat Display" panose="020B0604020202020204" charset="0"/>
              </a:rPr>
              <a:t> potrošnja objekta</a:t>
            </a:r>
          </a:p>
          <a:p>
            <a:pPr marL="0" lvl="0" indent="0" algn="just">
              <a:lnSpc>
                <a:spcPts val="3600"/>
              </a:lnSpc>
            </a:pPr>
            <a:r>
              <a:rPr lang="sr-Latn-ME" sz="2400" dirty="0" smtClean="0">
                <a:solidFill>
                  <a:srgbClr val="000000"/>
                </a:solidFill>
                <a:latin typeface="Red Hat Display" panose="020B0604020202020204" charset="0"/>
              </a:rPr>
              <a:t>Prosječna godišnja potrošnja objekta </a:t>
            </a:r>
            <a:r>
              <a:rPr lang="sr-Latn-ME" sz="2400" b="1" dirty="0" smtClean="0">
                <a:solidFill>
                  <a:srgbClr val="000000"/>
                </a:solidFill>
                <a:latin typeface="Red Hat Display" panose="020B0604020202020204" charset="0"/>
              </a:rPr>
              <a:t>nakon instaliranja solarnog sistema </a:t>
            </a:r>
            <a:endParaRPr lang="sr-Latn-ME" sz="2400" b="1" dirty="0">
              <a:solidFill>
                <a:srgbClr val="000000"/>
              </a:solidFill>
              <a:latin typeface="Red Hat Display" panose="020B060402020202020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01777" y="6925076"/>
            <a:ext cx="15657523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400"/>
              </a:lnSpc>
            </a:pPr>
            <a:r>
              <a:rPr lang="sr-Latn-ME" sz="2400" dirty="0" smtClean="0">
                <a:solidFill>
                  <a:srgbClr val="000000"/>
                </a:solidFill>
                <a:latin typeface="Red Hat Display Bold"/>
              </a:rPr>
              <a:t>Tehno-ekonomska analiza ugradnje solarnog sistema za sopstvene potrebe od 10 kW – </a:t>
            </a:r>
            <a:r>
              <a:rPr lang="sr-Latn-ME" sz="2400" dirty="0" smtClean="0">
                <a:solidFill>
                  <a:srgbClr val="000000"/>
                </a:solidFill>
                <a:latin typeface="Red Hat Display"/>
              </a:rPr>
              <a:t>grupa potrošnje 0.4 kV, domaćinstva, dvotarifno mjerenje (sa odobrenom priključnom snagom od 16 kW)</a:t>
            </a:r>
            <a:endParaRPr lang="sr-Latn-ME" sz="2400" dirty="0">
              <a:solidFill>
                <a:srgbClr val="000000"/>
              </a:solidFill>
              <a:latin typeface="Red Hat Display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140499" y="7548011"/>
            <a:ext cx="13415530" cy="1710289"/>
            <a:chOff x="0" y="0"/>
            <a:chExt cx="4538093" cy="57854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538093" cy="578542"/>
            </a:xfrm>
            <a:custGeom>
              <a:avLst/>
              <a:gdLst/>
              <a:ahLst/>
              <a:cxnLst/>
              <a:rect l="l" t="t" r="r" b="b"/>
              <a:pathLst>
                <a:path w="4538093" h="578542">
                  <a:moveTo>
                    <a:pt x="0" y="0"/>
                  </a:moveTo>
                  <a:lnTo>
                    <a:pt x="4538093" y="0"/>
                  </a:lnTo>
                  <a:lnTo>
                    <a:pt x="4538093" y="578542"/>
                  </a:lnTo>
                  <a:lnTo>
                    <a:pt x="0" y="578542"/>
                  </a:lnTo>
                  <a:close/>
                </a:path>
              </a:pathLst>
            </a:custGeom>
            <a:solidFill>
              <a:srgbClr val="A6A6A6">
                <a:alpha val="2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763832" y="7548011"/>
            <a:ext cx="3524168" cy="1710289"/>
            <a:chOff x="0" y="0"/>
            <a:chExt cx="1192126" cy="57854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92126" cy="578542"/>
            </a:xfrm>
            <a:custGeom>
              <a:avLst/>
              <a:gdLst/>
              <a:ahLst/>
              <a:cxnLst/>
              <a:rect l="l" t="t" r="r" b="b"/>
              <a:pathLst>
                <a:path w="1192126" h="578542">
                  <a:moveTo>
                    <a:pt x="0" y="0"/>
                  </a:moveTo>
                  <a:lnTo>
                    <a:pt x="1192126" y="0"/>
                  </a:lnTo>
                  <a:lnTo>
                    <a:pt x="1192126" y="578542"/>
                  </a:lnTo>
                  <a:lnTo>
                    <a:pt x="0" y="578542"/>
                  </a:lnTo>
                  <a:close/>
                </a:path>
              </a:pathLst>
            </a:custGeom>
            <a:solidFill>
              <a:srgbClr val="A6A6A6">
                <a:alpha val="29804"/>
              </a:srgbClr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5070982" y="7696400"/>
            <a:ext cx="2601175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sr-Latn-ME" sz="2400" dirty="0" smtClean="0">
                <a:solidFill>
                  <a:srgbClr val="000000"/>
                </a:solidFill>
                <a:latin typeface="Red Hat Display Bold"/>
              </a:rPr>
              <a:t>11,200.00 €</a:t>
            </a:r>
          </a:p>
          <a:p>
            <a:pPr algn="just">
              <a:lnSpc>
                <a:spcPts val="3600"/>
              </a:lnSpc>
            </a:pPr>
            <a:r>
              <a:rPr lang="sr-Latn-ME" sz="2400" dirty="0" smtClean="0">
                <a:solidFill>
                  <a:srgbClr val="000000"/>
                </a:solidFill>
                <a:latin typeface="Red Hat Display Bold"/>
              </a:rPr>
              <a:t>1,437.45 € </a:t>
            </a:r>
          </a:p>
          <a:p>
            <a:pPr marL="0" lvl="0" indent="0" algn="just">
              <a:lnSpc>
                <a:spcPts val="3600"/>
              </a:lnSpc>
            </a:pPr>
            <a:r>
              <a:rPr lang="sr-Latn-ME" sz="2400" dirty="0" smtClean="0">
                <a:solidFill>
                  <a:srgbClr val="000000"/>
                </a:solidFill>
                <a:latin typeface="Red Hat Display Bold"/>
              </a:rPr>
              <a:t>7.79 godina</a:t>
            </a:r>
            <a:endParaRPr lang="sr-Latn-ME" sz="2400" dirty="0">
              <a:solidFill>
                <a:srgbClr val="000000"/>
              </a:solidFill>
              <a:latin typeface="Red Hat Display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604747" y="7696400"/>
            <a:ext cx="12951282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sr-Latn-ME" sz="2400" b="1" dirty="0" smtClean="0">
                <a:solidFill>
                  <a:srgbClr val="000000"/>
                </a:solidFill>
                <a:latin typeface="Red Hat Display" panose="020B0604020202020204" charset="0"/>
              </a:rPr>
              <a:t>Vrijednost investicije </a:t>
            </a:r>
            <a:r>
              <a:rPr lang="sr-Latn-ME" sz="2400" dirty="0" smtClean="0">
                <a:solidFill>
                  <a:srgbClr val="000000"/>
                </a:solidFill>
                <a:latin typeface="Red Hat Display" panose="020B0604020202020204" charset="0"/>
              </a:rPr>
              <a:t>ugradnje solarnog sistema od 10 kW, na kosom krovu</a:t>
            </a:r>
          </a:p>
          <a:p>
            <a:pPr algn="just">
              <a:lnSpc>
                <a:spcPts val="3600"/>
              </a:lnSpc>
            </a:pPr>
            <a:r>
              <a:rPr lang="sr-Latn-ME" sz="2400" b="1" dirty="0" smtClean="0">
                <a:solidFill>
                  <a:srgbClr val="000000"/>
                </a:solidFill>
                <a:latin typeface="Red Hat Display" panose="020B0604020202020204" charset="0"/>
              </a:rPr>
              <a:t>Procjena godišnjih prihoda </a:t>
            </a:r>
            <a:r>
              <a:rPr lang="sr-Latn-ME" sz="2400" dirty="0" smtClean="0">
                <a:solidFill>
                  <a:srgbClr val="000000"/>
                </a:solidFill>
                <a:latin typeface="Red Hat Display" panose="020B0604020202020204" charset="0"/>
              </a:rPr>
              <a:t>pri otkupnoj cijeni od 108.299 €/MWh</a:t>
            </a:r>
          </a:p>
          <a:p>
            <a:pPr marL="0" lvl="0" indent="0" algn="just">
              <a:lnSpc>
                <a:spcPts val="3600"/>
              </a:lnSpc>
            </a:pPr>
            <a:r>
              <a:rPr lang="sr-Latn-ME" sz="2400" b="1" dirty="0" smtClean="0">
                <a:solidFill>
                  <a:srgbClr val="000000"/>
                </a:solidFill>
                <a:latin typeface="Red Hat Display" panose="020B0604020202020204" charset="0"/>
              </a:rPr>
              <a:t>Prosti period povraćaja </a:t>
            </a:r>
            <a:r>
              <a:rPr lang="sr-Latn-ME" sz="2400" dirty="0" smtClean="0">
                <a:solidFill>
                  <a:srgbClr val="000000"/>
                </a:solidFill>
                <a:latin typeface="Red Hat Display" panose="020B0604020202020204" charset="0"/>
              </a:rPr>
              <a:t>(Investicija/Godišnji prihod) </a:t>
            </a:r>
            <a:endParaRPr lang="sr-Latn-ME" sz="2400" dirty="0">
              <a:solidFill>
                <a:srgbClr val="000000"/>
              </a:solidFill>
              <a:latin typeface="Red Hat Display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147501" y="0"/>
            <a:ext cx="1140499" cy="1811134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</a:blip>
          <a:srcRect l="23177" t="44512" r="8265" b="14679"/>
          <a:stretch>
            <a:fillRect/>
          </a:stretch>
        </p:blipFill>
        <p:spPr>
          <a:xfrm>
            <a:off x="0" y="4545643"/>
            <a:ext cx="17147501" cy="57413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711066"/>
            <a:ext cx="8358798" cy="1513555"/>
            <a:chOff x="0" y="0"/>
            <a:chExt cx="11145064" cy="2018073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1145064" cy="1345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700"/>
                </a:lnSpc>
              </a:pPr>
              <a:r>
                <a:rPr lang="en-US" sz="7000">
                  <a:solidFill>
                    <a:srgbClr val="1C1C1F"/>
                  </a:solidFill>
                  <a:latin typeface="Red Hat Display Bold"/>
                </a:rPr>
                <a:t>Hvala na pažnji,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58217" y="1969751"/>
              <a:ext cx="2728235" cy="48322"/>
            </a:xfrm>
            <a:prstGeom prst="rect">
              <a:avLst/>
            </a:prstGeom>
            <a:solidFill>
              <a:srgbClr val="1C1C1F"/>
            </a:solidFill>
          </p:spPr>
        </p:sp>
      </p:grpSp>
      <p:sp>
        <p:nvSpPr>
          <p:cNvPr id="7" name="TextBox 7"/>
          <p:cNvSpPr txBox="1"/>
          <p:nvPr/>
        </p:nvSpPr>
        <p:spPr>
          <a:xfrm rot="-5400000">
            <a:off x="14725833" y="6115113"/>
            <a:ext cx="6002886" cy="28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spc="100">
                <a:solidFill>
                  <a:srgbClr val="000000"/>
                </a:solidFill>
                <a:latin typeface="Red Hat Display"/>
              </a:rPr>
              <a:t>www.sistem-mne.com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575329"/>
            <a:ext cx="5263453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en-US" sz="4800">
                <a:solidFill>
                  <a:srgbClr val="1C1C1F"/>
                </a:solidFill>
                <a:latin typeface="Red Hat Display"/>
              </a:rPr>
              <a:t>Sistem-mne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3410068"/>
            <a:ext cx="14105004" cy="720195"/>
            <a:chOff x="0" y="0"/>
            <a:chExt cx="18806672" cy="960259"/>
          </a:xfrm>
        </p:grpSpPr>
        <p:sp>
          <p:nvSpPr>
            <p:cNvPr id="10" name="TextBox 10"/>
            <p:cNvSpPr txBox="1"/>
            <p:nvPr/>
          </p:nvSpPr>
          <p:spPr>
            <a:xfrm>
              <a:off x="5896497" y="47625"/>
              <a:ext cx="6983440" cy="501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en-US" sz="2700">
                  <a:solidFill>
                    <a:srgbClr val="1C1C1F"/>
                  </a:solidFill>
                  <a:latin typeface="Red Hat Display Bold"/>
                </a:rPr>
                <a:t>Mejl adresa: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896497" y="495863"/>
              <a:ext cx="6983440" cy="464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59"/>
                </a:lnSpc>
              </a:pPr>
              <a:r>
                <a:rPr lang="en-US" sz="2199">
                  <a:solidFill>
                    <a:srgbClr val="1C1C1F"/>
                  </a:solidFill>
                  <a:latin typeface="Red Hat Display"/>
                </a:rPr>
                <a:t>info@sistem-mne.com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823233" y="67627"/>
              <a:ext cx="6983440" cy="501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en-US" sz="2700">
                  <a:solidFill>
                    <a:srgbClr val="1C1C1F"/>
                  </a:solidFill>
                  <a:latin typeface="Red Hat Display Bold"/>
                </a:rPr>
                <a:t>Broj telefona: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823233" y="495863"/>
              <a:ext cx="6983440" cy="464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59"/>
                </a:lnSpc>
              </a:pPr>
              <a:r>
                <a:rPr lang="en-US" sz="2199">
                  <a:solidFill>
                    <a:srgbClr val="1C1C1F"/>
                  </a:solidFill>
                  <a:latin typeface="Red Hat Display"/>
                </a:rPr>
                <a:t>+382 20 215 250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7627"/>
              <a:ext cx="6983440" cy="501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en-US" sz="2700">
                  <a:solidFill>
                    <a:srgbClr val="1C1C1F"/>
                  </a:solidFill>
                  <a:latin typeface="Red Hat Display Bold"/>
                </a:rPr>
                <a:t>Website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249" y="495863"/>
              <a:ext cx="6983440" cy="464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59"/>
                </a:lnSpc>
              </a:pPr>
              <a:r>
                <a:rPr lang="en-US" sz="2199">
                  <a:solidFill>
                    <a:srgbClr val="1C1C1F"/>
                  </a:solidFill>
                  <a:latin typeface="Red Hat Display"/>
                </a:rPr>
                <a:t>www.sistem-mne.com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81791" y="3796192"/>
            <a:ext cx="9524419" cy="2694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rcRect t="130" b="130"/>
          <a:stretch>
            <a:fillRect/>
          </a:stretch>
        </p:blipFill>
        <p:spPr>
          <a:xfrm>
            <a:off x="1601777" y="5143500"/>
            <a:ext cx="7542223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>
            <a:off x="9144000" y="5143500"/>
            <a:ext cx="8115300" cy="541189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-5400000">
            <a:off x="-2421668" y="6115113"/>
            <a:ext cx="6002886" cy="28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spc="100" dirty="0">
                <a:solidFill>
                  <a:srgbClr val="1C1C1F"/>
                </a:solidFill>
                <a:latin typeface="Red Hat Display"/>
              </a:rPr>
              <a:t>www.sistem-mne.com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01777" y="2803294"/>
            <a:ext cx="15657523" cy="92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19"/>
              </a:lnSpc>
            </a:pPr>
            <a:r>
              <a:rPr lang="en-US" sz="2199" dirty="0" err="1">
                <a:solidFill>
                  <a:srgbClr val="1C1C1F"/>
                </a:solidFill>
                <a:latin typeface="Red Hat Display Bold"/>
              </a:rPr>
              <a:t>Zakon</a:t>
            </a:r>
            <a:r>
              <a:rPr lang="en-US" sz="2199" dirty="0">
                <a:solidFill>
                  <a:srgbClr val="1C1C1F"/>
                </a:solidFill>
                <a:latin typeface="Red Hat Display Bold"/>
              </a:rPr>
              <a:t> o </a:t>
            </a:r>
            <a:r>
              <a:rPr lang="en-US" sz="2199" dirty="0" err="1">
                <a:solidFill>
                  <a:srgbClr val="1C1C1F"/>
                </a:solidFill>
                <a:latin typeface="Red Hat Display Bold"/>
              </a:rPr>
              <a:t>planiranju</a:t>
            </a:r>
            <a:r>
              <a:rPr lang="en-US" sz="2199" dirty="0">
                <a:solidFill>
                  <a:srgbClr val="1C1C1F"/>
                </a:solidFill>
                <a:latin typeface="Red Hat Display Bold"/>
              </a:rPr>
              <a:t> </a:t>
            </a:r>
            <a:r>
              <a:rPr lang="en-US" sz="2199" dirty="0" err="1">
                <a:solidFill>
                  <a:srgbClr val="1C1C1F"/>
                </a:solidFill>
                <a:latin typeface="Red Hat Display Bold"/>
              </a:rPr>
              <a:t>prostora</a:t>
            </a:r>
            <a:r>
              <a:rPr lang="en-US" sz="2199" dirty="0">
                <a:solidFill>
                  <a:srgbClr val="1C1C1F"/>
                </a:solidFill>
                <a:latin typeface="Red Hat Display Bold"/>
              </a:rPr>
              <a:t> </a:t>
            </a:r>
            <a:r>
              <a:rPr lang="en-US" sz="2199" dirty="0" err="1">
                <a:solidFill>
                  <a:srgbClr val="1C1C1F"/>
                </a:solidFill>
                <a:latin typeface="Red Hat Display Bold"/>
              </a:rPr>
              <a:t>i</a:t>
            </a:r>
            <a:r>
              <a:rPr lang="en-US" sz="2199" dirty="0">
                <a:solidFill>
                  <a:srgbClr val="1C1C1F"/>
                </a:solidFill>
                <a:latin typeface="Red Hat Display Bold"/>
              </a:rPr>
              <a:t> </a:t>
            </a:r>
            <a:r>
              <a:rPr lang="en-US" sz="2199" dirty="0" err="1">
                <a:solidFill>
                  <a:srgbClr val="1C1C1F"/>
                </a:solidFill>
                <a:latin typeface="Red Hat Display Bold"/>
              </a:rPr>
              <a:t>izgradnji</a:t>
            </a:r>
            <a:r>
              <a:rPr lang="en-US" sz="2199" dirty="0">
                <a:solidFill>
                  <a:srgbClr val="1C1C1F"/>
                </a:solidFill>
                <a:latin typeface="Red Hat Display Bold"/>
              </a:rPr>
              <a:t> </a:t>
            </a:r>
            <a:r>
              <a:rPr lang="en-US" sz="2199" dirty="0" err="1">
                <a:solidFill>
                  <a:srgbClr val="1C1C1F"/>
                </a:solidFill>
                <a:latin typeface="Red Hat Display Bold"/>
              </a:rPr>
              <a:t>objekata</a:t>
            </a:r>
            <a:r>
              <a:rPr lang="en-US" sz="2199" dirty="0">
                <a:solidFill>
                  <a:srgbClr val="1C1C1F"/>
                </a:solidFill>
                <a:latin typeface="Red Hat Display"/>
              </a:rPr>
              <a:t> (''</a:t>
            </a:r>
            <a:r>
              <a:rPr lang="en-US" sz="2199" dirty="0" err="1">
                <a:solidFill>
                  <a:srgbClr val="1C1C1F"/>
                </a:solidFill>
                <a:latin typeface="Red Hat Display"/>
              </a:rPr>
              <a:t>Službeni</a:t>
            </a:r>
            <a:r>
              <a:rPr lang="en-US" sz="2199" dirty="0">
                <a:solidFill>
                  <a:srgbClr val="1C1C1F"/>
                </a:solidFill>
                <a:latin typeface="Red Hat Display"/>
              </a:rPr>
              <a:t> list CG'', </a:t>
            </a:r>
            <a:r>
              <a:rPr lang="en-US" sz="2199" dirty="0" err="1">
                <a:solidFill>
                  <a:srgbClr val="1C1C1F"/>
                </a:solidFill>
                <a:latin typeface="Red Hat Display"/>
              </a:rPr>
              <a:t>broj</a:t>
            </a:r>
            <a:r>
              <a:rPr lang="en-US" sz="2199" dirty="0">
                <a:solidFill>
                  <a:srgbClr val="1C1C1F"/>
                </a:solidFill>
                <a:latin typeface="Red Hat Display"/>
              </a:rPr>
              <a:t> 064/17, 044/18, 063/18, 011/19, 082/20 ) u </a:t>
            </a:r>
            <a:r>
              <a:rPr lang="en-US" sz="2199" dirty="0" err="1">
                <a:solidFill>
                  <a:srgbClr val="1C1C1F"/>
                </a:solidFill>
                <a:latin typeface="Red Hat Display"/>
              </a:rPr>
              <a:t>članu</a:t>
            </a:r>
            <a:r>
              <a:rPr lang="en-US" sz="2199" dirty="0">
                <a:solidFill>
                  <a:srgbClr val="1C1C1F"/>
                </a:solidFill>
                <a:latin typeface="Red Hat Display"/>
              </a:rPr>
              <a:t> 119 o </a:t>
            </a:r>
            <a:r>
              <a:rPr lang="en-US" sz="2199" dirty="0" err="1">
                <a:solidFill>
                  <a:srgbClr val="1C1C1F"/>
                </a:solidFill>
                <a:latin typeface="Red Hat Display"/>
              </a:rPr>
              <a:t>Vrstama</a:t>
            </a:r>
            <a:r>
              <a:rPr lang="en-US" sz="2199" dirty="0">
                <a:solidFill>
                  <a:srgbClr val="1C1C1F"/>
                </a:solidFill>
                <a:latin typeface="Red Hat Display"/>
              </a:rPr>
              <a:t> </a:t>
            </a:r>
            <a:r>
              <a:rPr lang="en-US" sz="2199" dirty="0" err="1">
                <a:solidFill>
                  <a:srgbClr val="1C1C1F"/>
                </a:solidFill>
                <a:latin typeface="Red Hat Display"/>
              </a:rPr>
              <a:t>pomoćnih</a:t>
            </a:r>
            <a:r>
              <a:rPr lang="en-US" sz="2199" dirty="0">
                <a:solidFill>
                  <a:srgbClr val="1C1C1F"/>
                </a:solidFill>
                <a:latin typeface="Red Hat Display"/>
              </a:rPr>
              <a:t> </a:t>
            </a:r>
            <a:r>
              <a:rPr lang="en-US" sz="2199" dirty="0" err="1">
                <a:solidFill>
                  <a:srgbClr val="1C1C1F"/>
                </a:solidFill>
                <a:latin typeface="Red Hat Display"/>
              </a:rPr>
              <a:t>objekata</a:t>
            </a:r>
            <a:r>
              <a:rPr lang="en-US" sz="2199" dirty="0">
                <a:solidFill>
                  <a:srgbClr val="1C1C1F"/>
                </a:solidFill>
                <a:latin typeface="Red Hat Display"/>
              </a:rPr>
              <a:t> </a:t>
            </a:r>
            <a:r>
              <a:rPr lang="en-US" sz="2199" dirty="0" err="1">
                <a:solidFill>
                  <a:srgbClr val="1C1C1F"/>
                </a:solidFill>
                <a:latin typeface="Red Hat Display"/>
              </a:rPr>
              <a:t>stavom</a:t>
            </a:r>
            <a:r>
              <a:rPr lang="en-US" sz="2199" dirty="0">
                <a:solidFill>
                  <a:srgbClr val="1C1C1F"/>
                </a:solidFill>
                <a:latin typeface="Red Hat Display"/>
              </a:rPr>
              <a:t> 5 </a:t>
            </a:r>
            <a:r>
              <a:rPr lang="en-US" sz="2199" dirty="0" err="1">
                <a:solidFill>
                  <a:srgbClr val="1C1C1F"/>
                </a:solidFill>
                <a:latin typeface="Red Hat Display"/>
              </a:rPr>
              <a:t>propisuje</a:t>
            </a:r>
            <a:r>
              <a:rPr lang="en-US" sz="2199" dirty="0">
                <a:solidFill>
                  <a:srgbClr val="1C1C1F"/>
                </a:solidFill>
                <a:latin typeface="Red Hat Display"/>
              </a:rPr>
              <a:t> </a:t>
            </a:r>
            <a:r>
              <a:rPr lang="en-US" sz="2199" dirty="0" err="1">
                <a:solidFill>
                  <a:srgbClr val="1C1C1F"/>
                </a:solidFill>
                <a:latin typeface="Red Hat Display"/>
              </a:rPr>
              <a:t>čime</a:t>
            </a:r>
            <a:r>
              <a:rPr lang="en-US" sz="2199" dirty="0">
                <a:solidFill>
                  <a:srgbClr val="1C1C1F"/>
                </a:solidFill>
                <a:latin typeface="Red Hat Display"/>
              </a:rPr>
              <a:t> se </a:t>
            </a:r>
            <a:r>
              <a:rPr lang="en-US" sz="2199" dirty="0" err="1">
                <a:solidFill>
                  <a:srgbClr val="1C1C1F"/>
                </a:solidFill>
                <a:latin typeface="Red Hat Display"/>
              </a:rPr>
              <a:t>smatraju</a:t>
            </a:r>
            <a:r>
              <a:rPr lang="en-US" sz="2199" dirty="0">
                <a:solidFill>
                  <a:srgbClr val="1C1C1F"/>
                </a:solidFill>
                <a:latin typeface="Red Hat Display"/>
              </a:rPr>
              <a:t> </a:t>
            </a:r>
            <a:r>
              <a:rPr lang="en-US" sz="2199" dirty="0" err="1">
                <a:solidFill>
                  <a:srgbClr val="1C1C1F"/>
                </a:solidFill>
                <a:latin typeface="Red Hat Display Italics"/>
              </a:rPr>
              <a:t>Pomoćni</a:t>
            </a:r>
            <a:r>
              <a:rPr lang="en-US" sz="2199" dirty="0">
                <a:solidFill>
                  <a:srgbClr val="1C1C1F"/>
                </a:solidFill>
                <a:latin typeface="Red Hat Display Italics"/>
              </a:rPr>
              <a:t> </a:t>
            </a:r>
            <a:r>
              <a:rPr lang="en-US" sz="2199" dirty="0" err="1">
                <a:solidFill>
                  <a:srgbClr val="1C1C1F"/>
                </a:solidFill>
                <a:latin typeface="Red Hat Display Italics"/>
              </a:rPr>
              <a:t>objekti</a:t>
            </a:r>
            <a:r>
              <a:rPr lang="en-US" sz="2199" dirty="0">
                <a:solidFill>
                  <a:srgbClr val="1C1C1F"/>
                </a:solidFill>
                <a:latin typeface="Red Hat Display"/>
              </a:rPr>
              <a:t>:</a:t>
            </a:r>
          </a:p>
          <a:p>
            <a:pPr>
              <a:lnSpc>
                <a:spcPts val="2419"/>
              </a:lnSpc>
            </a:pPr>
            <a:endParaRPr lang="en-US" sz="2199" dirty="0">
              <a:solidFill>
                <a:srgbClr val="1C1C1F"/>
              </a:solidFill>
              <a:latin typeface="Red Hat Displa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01777" y="662997"/>
            <a:ext cx="15657523" cy="55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00"/>
              </a:lnSpc>
            </a:pPr>
            <a:r>
              <a:rPr lang="en-US" sz="4100" dirty="0">
                <a:solidFill>
                  <a:srgbClr val="000000"/>
                </a:solidFill>
                <a:latin typeface="Red Hat Display Bold Italics"/>
              </a:rPr>
              <a:t>ZAKONSKA REGULATIVA CRNE GORE OD JULA 2020. GODINE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01777" y="3761333"/>
            <a:ext cx="15657523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19"/>
              </a:lnSpc>
            </a:pPr>
            <a:r>
              <a:rPr lang="en-US" sz="2199">
                <a:solidFill>
                  <a:srgbClr val="1C1C1F"/>
                </a:solidFill>
                <a:latin typeface="Red Hat Display"/>
              </a:rPr>
              <a:t>Zakon o izmjenama i dopunama </a:t>
            </a:r>
            <a:r>
              <a:rPr lang="en-US" sz="2199">
                <a:solidFill>
                  <a:srgbClr val="1C1C1F"/>
                </a:solidFill>
                <a:latin typeface="Red Hat Display Bold"/>
              </a:rPr>
              <a:t>Zakona o energetici </a:t>
            </a:r>
            <a:r>
              <a:rPr lang="en-US" sz="2199">
                <a:solidFill>
                  <a:srgbClr val="1C1C1F"/>
                </a:solidFill>
                <a:latin typeface="Red Hat Display"/>
              </a:rPr>
              <a:t>broj 01-1595/2 od 31. jula 2020. godine u članu 96 govori o </a:t>
            </a:r>
            <a:r>
              <a:rPr lang="en-US" sz="2199">
                <a:solidFill>
                  <a:srgbClr val="1C1C1F"/>
                </a:solidFill>
                <a:latin typeface="Red Hat Display Italics"/>
              </a:rPr>
              <a:t>Proizvodnji električne energije za sopstvene potrebe: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TextBox 3"/>
          <p:cNvSpPr txBox="1"/>
          <p:nvPr/>
        </p:nvSpPr>
        <p:spPr>
          <a:xfrm rot="-5400000">
            <a:off x="-2421668" y="6115113"/>
            <a:ext cx="6002886" cy="28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spc="100">
                <a:solidFill>
                  <a:srgbClr val="1C1C1F"/>
                </a:solidFill>
                <a:latin typeface="Red Hat Display"/>
              </a:rPr>
              <a:t>www.sistem-mne.com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01777" y="648392"/>
            <a:ext cx="1725474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Red Hat Display Bold Italics"/>
              </a:rPr>
              <a:t>KLASIFIKACIJE SOLARNIH SISTEMA ODNOSNO SOLARNIH ELEKTRANA U CRNOJ GORI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40499" y="1811134"/>
            <a:ext cx="8392438" cy="1710289"/>
            <a:chOff x="0" y="0"/>
            <a:chExt cx="2838924" cy="5785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8923" cy="578542"/>
            </a:xfrm>
            <a:custGeom>
              <a:avLst/>
              <a:gdLst/>
              <a:ahLst/>
              <a:cxnLst/>
              <a:rect l="l" t="t" r="r" b="b"/>
              <a:pathLst>
                <a:path w="2838923" h="578542">
                  <a:moveTo>
                    <a:pt x="0" y="0"/>
                  </a:moveTo>
                  <a:lnTo>
                    <a:pt x="2838923" y="0"/>
                  </a:lnTo>
                  <a:lnTo>
                    <a:pt x="2838923" y="578542"/>
                  </a:lnTo>
                  <a:lnTo>
                    <a:pt x="0" y="578542"/>
                  </a:lnTo>
                  <a:close/>
                </a:path>
              </a:pathLst>
            </a:custGeom>
            <a:solidFill>
              <a:srgbClr val="A6A6A6">
                <a:alpha val="29804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601777" y="2467206"/>
            <a:ext cx="6437303" cy="37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ed Hat Display Bold"/>
              </a:rPr>
              <a:t>Solarni sistemi ispod 10 kW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895562" y="1811134"/>
            <a:ext cx="8392438" cy="1710289"/>
            <a:chOff x="0" y="0"/>
            <a:chExt cx="2838924" cy="5785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38923" cy="578542"/>
            </a:xfrm>
            <a:custGeom>
              <a:avLst/>
              <a:gdLst/>
              <a:ahLst/>
              <a:cxnLst/>
              <a:rect l="l" t="t" r="r" b="b"/>
              <a:pathLst>
                <a:path w="2838923" h="578542">
                  <a:moveTo>
                    <a:pt x="0" y="0"/>
                  </a:moveTo>
                  <a:lnTo>
                    <a:pt x="2838923" y="0"/>
                  </a:lnTo>
                  <a:lnTo>
                    <a:pt x="2838923" y="578542"/>
                  </a:lnTo>
                  <a:lnTo>
                    <a:pt x="0" y="578542"/>
                  </a:lnTo>
                  <a:close/>
                </a:path>
              </a:pathLst>
            </a:custGeom>
            <a:solidFill>
              <a:srgbClr val="A6A6A6">
                <a:alpha val="29804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895562" y="3719734"/>
            <a:ext cx="8392438" cy="1710289"/>
            <a:chOff x="0" y="0"/>
            <a:chExt cx="2838924" cy="5785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8923" cy="578542"/>
            </a:xfrm>
            <a:custGeom>
              <a:avLst/>
              <a:gdLst/>
              <a:ahLst/>
              <a:cxnLst/>
              <a:rect l="l" t="t" r="r" b="b"/>
              <a:pathLst>
                <a:path w="2838923" h="578542">
                  <a:moveTo>
                    <a:pt x="0" y="0"/>
                  </a:moveTo>
                  <a:lnTo>
                    <a:pt x="2838923" y="0"/>
                  </a:lnTo>
                  <a:lnTo>
                    <a:pt x="2838923" y="578542"/>
                  </a:lnTo>
                  <a:lnTo>
                    <a:pt x="0" y="578542"/>
                  </a:lnTo>
                  <a:close/>
                </a:path>
              </a:pathLst>
            </a:custGeom>
            <a:solidFill>
              <a:srgbClr val="A6A6A6">
                <a:alpha val="2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895562" y="5620092"/>
            <a:ext cx="8392438" cy="1710289"/>
            <a:chOff x="0" y="0"/>
            <a:chExt cx="2838924" cy="5785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38923" cy="578542"/>
            </a:xfrm>
            <a:custGeom>
              <a:avLst/>
              <a:gdLst/>
              <a:ahLst/>
              <a:cxnLst/>
              <a:rect l="l" t="t" r="r" b="b"/>
              <a:pathLst>
                <a:path w="2838923" h="578542">
                  <a:moveTo>
                    <a:pt x="0" y="0"/>
                  </a:moveTo>
                  <a:lnTo>
                    <a:pt x="2838923" y="0"/>
                  </a:lnTo>
                  <a:lnTo>
                    <a:pt x="2838923" y="578542"/>
                  </a:lnTo>
                  <a:lnTo>
                    <a:pt x="0" y="578542"/>
                  </a:lnTo>
                  <a:close/>
                </a:path>
              </a:pathLst>
            </a:custGeom>
            <a:solidFill>
              <a:srgbClr val="A6A6A6">
                <a:alpha val="2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895562" y="7548011"/>
            <a:ext cx="8392438" cy="1710289"/>
            <a:chOff x="0" y="0"/>
            <a:chExt cx="2838924" cy="57854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38923" cy="578542"/>
            </a:xfrm>
            <a:custGeom>
              <a:avLst/>
              <a:gdLst/>
              <a:ahLst/>
              <a:cxnLst/>
              <a:rect l="l" t="t" r="r" b="b"/>
              <a:pathLst>
                <a:path w="2838923" h="578542">
                  <a:moveTo>
                    <a:pt x="0" y="0"/>
                  </a:moveTo>
                  <a:lnTo>
                    <a:pt x="2838923" y="0"/>
                  </a:lnTo>
                  <a:lnTo>
                    <a:pt x="2838923" y="578542"/>
                  </a:lnTo>
                  <a:lnTo>
                    <a:pt x="0" y="578542"/>
                  </a:lnTo>
                  <a:close/>
                </a:path>
              </a:pathLst>
            </a:custGeom>
            <a:solidFill>
              <a:srgbClr val="A6A6A6">
                <a:alpha val="29804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0356840" y="2271943"/>
            <a:ext cx="6437303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ed Hat Display Bold"/>
              </a:rPr>
              <a:t>Pomoćni objekti za proizvodnju električne energije za sopstvene potrebe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40499" y="3719734"/>
            <a:ext cx="8392438" cy="1710289"/>
            <a:chOff x="0" y="0"/>
            <a:chExt cx="2838924" cy="5785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838923" cy="578542"/>
            </a:xfrm>
            <a:custGeom>
              <a:avLst/>
              <a:gdLst/>
              <a:ahLst/>
              <a:cxnLst/>
              <a:rect l="l" t="t" r="r" b="b"/>
              <a:pathLst>
                <a:path w="2838923" h="578542">
                  <a:moveTo>
                    <a:pt x="0" y="0"/>
                  </a:moveTo>
                  <a:lnTo>
                    <a:pt x="2838923" y="0"/>
                  </a:lnTo>
                  <a:lnTo>
                    <a:pt x="2838923" y="578542"/>
                  </a:lnTo>
                  <a:lnTo>
                    <a:pt x="0" y="578542"/>
                  </a:lnTo>
                  <a:close/>
                </a:path>
              </a:pathLst>
            </a:custGeom>
            <a:solidFill>
              <a:srgbClr val="A6A6A6">
                <a:alpha val="29804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601777" y="4180543"/>
            <a:ext cx="6976827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ed Hat Display Bold"/>
              </a:rPr>
              <a:t>Solarni sistemi (solarne elektrane) od 10 kW do odobrene priključne snage krajnjeg kupca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56840" y="4180543"/>
            <a:ext cx="6437303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2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Red Hat Display Bold"/>
              </a:rPr>
              <a:t>Energetski</a:t>
            </a:r>
            <a:r>
              <a:rPr lang="en-US" sz="2400" dirty="0">
                <a:solidFill>
                  <a:srgbClr val="000000"/>
                </a:solidFill>
                <a:latin typeface="Red Hat Display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ed Hat Display Bold"/>
              </a:rPr>
              <a:t>objekti</a:t>
            </a:r>
            <a:r>
              <a:rPr lang="en-US" sz="2400" dirty="0">
                <a:solidFill>
                  <a:srgbClr val="000000"/>
                </a:solidFill>
                <a:latin typeface="Red Hat Display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ed Hat Display Bold"/>
              </a:rPr>
              <a:t>za</a:t>
            </a:r>
            <a:r>
              <a:rPr lang="en-US" sz="2400" dirty="0">
                <a:solidFill>
                  <a:srgbClr val="000000"/>
                </a:solidFill>
                <a:latin typeface="Red Hat Display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ed Hat Display Bold"/>
              </a:rPr>
              <a:t>proizvodnju</a:t>
            </a:r>
            <a:r>
              <a:rPr lang="en-US" sz="2400" dirty="0">
                <a:solidFill>
                  <a:srgbClr val="000000"/>
                </a:solidFill>
                <a:latin typeface="Red Hat Display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ed Hat Display Bold"/>
              </a:rPr>
              <a:t>električne</a:t>
            </a:r>
            <a:r>
              <a:rPr lang="en-US" sz="2400" dirty="0">
                <a:solidFill>
                  <a:srgbClr val="000000"/>
                </a:solidFill>
                <a:latin typeface="Red Hat Display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ed Hat Display Bold"/>
              </a:rPr>
              <a:t>energije</a:t>
            </a:r>
            <a:r>
              <a:rPr lang="en-US" sz="2400" dirty="0">
                <a:solidFill>
                  <a:srgbClr val="000000"/>
                </a:solidFill>
                <a:latin typeface="Red Hat Display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ed Hat Display Bold"/>
              </a:rPr>
              <a:t>za</a:t>
            </a:r>
            <a:r>
              <a:rPr lang="en-US" sz="2400" dirty="0">
                <a:solidFill>
                  <a:srgbClr val="000000"/>
                </a:solidFill>
                <a:latin typeface="Red Hat Display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ed Hat Display Bold"/>
              </a:rPr>
              <a:t>sopstvene</a:t>
            </a:r>
            <a:r>
              <a:rPr lang="en-US" sz="2400" dirty="0">
                <a:solidFill>
                  <a:srgbClr val="000000"/>
                </a:solidFill>
                <a:latin typeface="Red Hat Display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ed Hat Display Bold"/>
              </a:rPr>
              <a:t>potrebe</a:t>
            </a:r>
            <a:endParaRPr lang="en-US" sz="2400" dirty="0">
              <a:solidFill>
                <a:srgbClr val="000000"/>
              </a:solidFill>
              <a:latin typeface="Red Hat Display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140499" y="5620092"/>
            <a:ext cx="8392438" cy="1710289"/>
            <a:chOff x="0" y="0"/>
            <a:chExt cx="2838924" cy="57854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838923" cy="578542"/>
            </a:xfrm>
            <a:custGeom>
              <a:avLst/>
              <a:gdLst/>
              <a:ahLst/>
              <a:cxnLst/>
              <a:rect l="l" t="t" r="r" b="b"/>
              <a:pathLst>
                <a:path w="2838923" h="578542">
                  <a:moveTo>
                    <a:pt x="0" y="0"/>
                  </a:moveTo>
                  <a:lnTo>
                    <a:pt x="2838923" y="0"/>
                  </a:lnTo>
                  <a:lnTo>
                    <a:pt x="2838923" y="578542"/>
                  </a:lnTo>
                  <a:lnTo>
                    <a:pt x="0" y="578542"/>
                  </a:lnTo>
                  <a:close/>
                </a:path>
              </a:pathLst>
            </a:custGeom>
            <a:solidFill>
              <a:srgbClr val="A6A6A6">
                <a:alpha val="2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40499" y="7548011"/>
            <a:ext cx="8392438" cy="1710289"/>
            <a:chOff x="0" y="0"/>
            <a:chExt cx="2838924" cy="57854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838923" cy="578542"/>
            </a:xfrm>
            <a:custGeom>
              <a:avLst/>
              <a:gdLst/>
              <a:ahLst/>
              <a:cxnLst/>
              <a:rect l="l" t="t" r="r" b="b"/>
              <a:pathLst>
                <a:path w="2838923" h="578542">
                  <a:moveTo>
                    <a:pt x="0" y="0"/>
                  </a:moveTo>
                  <a:lnTo>
                    <a:pt x="2838923" y="0"/>
                  </a:lnTo>
                  <a:lnTo>
                    <a:pt x="2838923" y="578542"/>
                  </a:lnTo>
                  <a:lnTo>
                    <a:pt x="0" y="578542"/>
                  </a:lnTo>
                  <a:close/>
                </a:path>
              </a:pathLst>
            </a:custGeom>
            <a:solidFill>
              <a:srgbClr val="A6A6A6">
                <a:alpha val="29804"/>
              </a:srgbClr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1601777" y="6080901"/>
            <a:ext cx="6437303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ed Hat Display Bold"/>
              </a:rPr>
              <a:t>Solarne elektrane snage preko odobrene priključne snage krajnjeg kupca do 1 MW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01777" y="8204083"/>
            <a:ext cx="6976827" cy="37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ed Hat Display Bold"/>
              </a:rPr>
              <a:t>Solarne elektrane snage preko 1 MW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356840" y="8008820"/>
            <a:ext cx="6437303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ed Hat Display Bold"/>
              </a:rPr>
              <a:t>Energetski objekti za proizvodnju električne energije</a:t>
            </a:r>
          </a:p>
        </p:txBody>
      </p:sp>
      <p:sp>
        <p:nvSpPr>
          <p:cNvPr id="29" name="TextBox 20"/>
          <p:cNvSpPr txBox="1"/>
          <p:nvPr/>
        </p:nvSpPr>
        <p:spPr>
          <a:xfrm>
            <a:off x="10360153" y="6080901"/>
            <a:ext cx="6937247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3120"/>
              </a:lnSpc>
              <a:spcBef>
                <a:spcPct val="0"/>
              </a:spcBef>
            </a:pPr>
            <a:r>
              <a:rPr lang="sr-Latn-ME" sz="2400" dirty="0" smtClean="0">
                <a:solidFill>
                  <a:srgbClr val="000000"/>
                </a:solidFill>
                <a:latin typeface="Red Hat Display Bold"/>
              </a:rPr>
              <a:t>Energetski objekti za proizvodnju električne energije za koje je potrebna energetska dozvola</a:t>
            </a:r>
            <a:endParaRPr lang="en-US" sz="2400" dirty="0">
              <a:solidFill>
                <a:srgbClr val="000000"/>
              </a:solidFill>
              <a:latin typeface="Red Hat Display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6666" y="5143500"/>
            <a:ext cx="16107746" cy="907067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-5400000">
            <a:off x="-2421668" y="6115113"/>
            <a:ext cx="6002886" cy="28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spc="100">
                <a:solidFill>
                  <a:srgbClr val="1C1C1F"/>
                </a:solidFill>
                <a:latin typeface="Red Hat Display"/>
              </a:rPr>
              <a:t>www.sistem-mne.com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01777" y="648392"/>
            <a:ext cx="1725474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Red Hat Display Bold Italics"/>
              </a:rPr>
              <a:t>IMPLEMENTIRANI SISTEMI – KOMERCIJALNA UPOTREBA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01777" y="1807902"/>
            <a:ext cx="1725474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Red Hat Display"/>
              </a:rPr>
              <a:t>SOLARNA ELEKTRANA </a:t>
            </a:r>
            <a:r>
              <a:rPr lang="en-US" sz="3000">
                <a:solidFill>
                  <a:srgbClr val="000000"/>
                </a:solidFill>
                <a:latin typeface="Red Hat Display Bold"/>
              </a:rPr>
              <a:t>BAR-KOD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01777" y="2700803"/>
            <a:ext cx="15657523" cy="143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Red Hat Display"/>
              </a:rPr>
              <a:t>instalisana snaga solarne elektrane : </a:t>
            </a:r>
            <a:r>
              <a:rPr lang="en-US" sz="2300">
                <a:solidFill>
                  <a:srgbClr val="000000"/>
                </a:solidFill>
                <a:latin typeface="Red Hat Display Bold"/>
              </a:rPr>
              <a:t>585 kWp</a:t>
            </a:r>
            <a:r>
              <a:rPr lang="en-US" sz="2300">
                <a:solidFill>
                  <a:srgbClr val="000000"/>
                </a:solidFill>
                <a:latin typeface="Red Hat Display"/>
              </a:rPr>
              <a:t>;</a:t>
            </a:r>
          </a:p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Red Hat Display Bold"/>
              </a:rPr>
              <a:t>1950</a:t>
            </a:r>
            <a:r>
              <a:rPr lang="en-US" sz="2300">
                <a:solidFill>
                  <a:srgbClr val="000000"/>
                </a:solidFill>
                <a:latin typeface="Red Hat Display"/>
              </a:rPr>
              <a:t> monokristalnih solarnih panela jedinične snage </a:t>
            </a:r>
            <a:r>
              <a:rPr lang="en-US" sz="2300">
                <a:solidFill>
                  <a:srgbClr val="000000"/>
                </a:solidFill>
                <a:latin typeface="Red Hat Display Bold"/>
              </a:rPr>
              <a:t>300 Wp</a:t>
            </a:r>
            <a:r>
              <a:rPr lang="en-US" sz="2300">
                <a:solidFill>
                  <a:srgbClr val="000000"/>
                </a:solidFill>
                <a:latin typeface="Red Hat Display"/>
              </a:rPr>
              <a:t>;</a:t>
            </a:r>
          </a:p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Red Hat Display Bold"/>
              </a:rPr>
              <a:t>6</a:t>
            </a:r>
            <a:r>
              <a:rPr lang="en-US" sz="2300">
                <a:solidFill>
                  <a:srgbClr val="000000"/>
                </a:solidFill>
                <a:latin typeface="Red Hat Display"/>
              </a:rPr>
              <a:t> invertera jedinične snage </a:t>
            </a:r>
            <a:r>
              <a:rPr lang="en-US" sz="2300">
                <a:solidFill>
                  <a:srgbClr val="000000"/>
                </a:solidFill>
                <a:latin typeface="Red Hat Display Bold"/>
              </a:rPr>
              <a:t>100 kVA</a:t>
            </a:r>
            <a:r>
              <a:rPr lang="en-US" sz="2300">
                <a:solidFill>
                  <a:srgbClr val="000000"/>
                </a:solidFill>
                <a:latin typeface="Red Hat Display"/>
              </a:rPr>
              <a:t>;</a:t>
            </a:r>
          </a:p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Red Hat Display"/>
              </a:rPr>
              <a:t>priključenje elektrane na elektrodistributivnu mrežu izvedeno je preko novoizgrađene priključne TS 0.4/10 kV, sa obračunom proizvedene/potrošene električne energije na 10 kV strani.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01777" y="4559935"/>
            <a:ext cx="15657523" cy="572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299"/>
              </a:lnSpc>
            </a:pPr>
            <a:r>
              <a:rPr lang="en-US" sz="2299">
                <a:solidFill>
                  <a:srgbClr val="000000"/>
                </a:solidFill>
                <a:latin typeface="Red Hat Display Italics"/>
              </a:rPr>
              <a:t>Procijenjena proizvodnja</a:t>
            </a:r>
            <a:r>
              <a:rPr lang="en-US" sz="2299">
                <a:solidFill>
                  <a:srgbClr val="000000"/>
                </a:solidFill>
                <a:latin typeface="Red Hat Display"/>
              </a:rPr>
              <a:t> električne energije iz solarne elektrane na godišnjem nivou bila je </a:t>
            </a:r>
            <a:r>
              <a:rPr lang="en-US" sz="2299">
                <a:solidFill>
                  <a:srgbClr val="000000"/>
                </a:solidFill>
                <a:latin typeface="Red Hat Display Bold"/>
              </a:rPr>
              <a:t>746.00 MWh</a:t>
            </a:r>
            <a:r>
              <a:rPr lang="en-US" sz="2299">
                <a:solidFill>
                  <a:srgbClr val="000000"/>
                </a:solidFill>
                <a:latin typeface="Red Hat Display"/>
              </a:rPr>
              <a:t>, a</a:t>
            </a:r>
            <a:r>
              <a:rPr lang="en-US" sz="2299">
                <a:solidFill>
                  <a:srgbClr val="000000"/>
                </a:solidFill>
                <a:latin typeface="Red Hat Display Italics"/>
              </a:rPr>
              <a:t> realizovana proizvodnja</a:t>
            </a:r>
            <a:r>
              <a:rPr lang="en-US" sz="2299">
                <a:solidFill>
                  <a:srgbClr val="000000"/>
                </a:solidFill>
                <a:latin typeface="Red Hat Display"/>
              </a:rPr>
              <a:t> za period 2020. godine bila je </a:t>
            </a:r>
            <a:r>
              <a:rPr lang="en-US" sz="2299">
                <a:solidFill>
                  <a:srgbClr val="000000"/>
                </a:solidFill>
                <a:latin typeface="Red Hat Display Bold"/>
              </a:rPr>
              <a:t>799.32 MWh</a:t>
            </a:r>
            <a:r>
              <a:rPr lang="en-US" sz="2299">
                <a:solidFill>
                  <a:srgbClr val="000000"/>
                </a:solidFill>
                <a:latin typeface="Red Hat Display"/>
              </a:rPr>
              <a:t> što je za </a:t>
            </a:r>
            <a:r>
              <a:rPr lang="en-US" sz="2299">
                <a:solidFill>
                  <a:srgbClr val="000000"/>
                </a:solidFill>
                <a:latin typeface="Red Hat Display Bold"/>
              </a:rPr>
              <a:t>6.67%</a:t>
            </a:r>
            <a:r>
              <a:rPr lang="en-US" sz="2299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>
                <a:solidFill>
                  <a:srgbClr val="000000"/>
                </a:solidFill>
                <a:latin typeface="Red Hat Display Italics"/>
              </a:rPr>
              <a:t>više od predviđenog.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4837" r="6108"/>
          <a:stretch>
            <a:fillRect/>
          </a:stretch>
        </p:blipFill>
        <p:spPr>
          <a:xfrm>
            <a:off x="1601777" y="5737861"/>
            <a:ext cx="6407622" cy="45491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5790" r="15790"/>
          <a:stretch>
            <a:fillRect/>
          </a:stretch>
        </p:blipFill>
        <p:spPr>
          <a:xfrm>
            <a:off x="8124823" y="5737861"/>
            <a:ext cx="5750366" cy="47171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4900" t="14095" r="3062"/>
          <a:stretch>
            <a:fillRect/>
          </a:stretch>
        </p:blipFill>
        <p:spPr>
          <a:xfrm>
            <a:off x="14001032" y="5737861"/>
            <a:ext cx="3258268" cy="454913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5400000">
            <a:off x="-2421668" y="6115113"/>
            <a:ext cx="6002886" cy="28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spc="100">
                <a:solidFill>
                  <a:srgbClr val="1C1C1F"/>
                </a:solidFill>
                <a:latin typeface="Red Hat Display"/>
              </a:rPr>
              <a:t>www.sistem-mne.com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01777" y="648392"/>
            <a:ext cx="1725474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Red Hat Display Bold Italics"/>
              </a:rPr>
              <a:t>IMPLEMENTIRANI SISTEMI – KOMERCIJALNA UPOTREBA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01777" y="1859510"/>
            <a:ext cx="6957939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Red Hat Display"/>
              </a:rPr>
              <a:t>SOLARNA ELEKTRANA </a:t>
            </a:r>
            <a:r>
              <a:rPr lang="en-US" sz="3000">
                <a:solidFill>
                  <a:srgbClr val="000000"/>
                </a:solidFill>
                <a:latin typeface="Red Hat Display Bold"/>
              </a:rPr>
              <a:t>ALLIANCE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1777" y="2700803"/>
            <a:ext cx="15657523" cy="143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Red Hat Display"/>
              </a:rPr>
              <a:t>instalisana snaga solarne elektrane : </a:t>
            </a:r>
            <a:r>
              <a:rPr lang="en-US" sz="2300">
                <a:solidFill>
                  <a:srgbClr val="000000"/>
                </a:solidFill>
                <a:latin typeface="Red Hat Display Bold"/>
              </a:rPr>
              <a:t>202.8 kWp</a:t>
            </a:r>
            <a:r>
              <a:rPr lang="en-US" sz="2300">
                <a:solidFill>
                  <a:srgbClr val="000000"/>
                </a:solidFill>
                <a:latin typeface="Red Hat Display"/>
              </a:rPr>
              <a:t>;</a:t>
            </a:r>
          </a:p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Red Hat Display Bold"/>
              </a:rPr>
              <a:t>676</a:t>
            </a:r>
            <a:r>
              <a:rPr lang="en-US" sz="2300">
                <a:solidFill>
                  <a:srgbClr val="000000"/>
                </a:solidFill>
                <a:latin typeface="Red Hat Display"/>
              </a:rPr>
              <a:t> monokristalnih solarnih panela jedinične snage </a:t>
            </a:r>
            <a:r>
              <a:rPr lang="en-US" sz="2300">
                <a:solidFill>
                  <a:srgbClr val="000000"/>
                </a:solidFill>
                <a:latin typeface="Red Hat Display Bold"/>
              </a:rPr>
              <a:t>300 Wp</a:t>
            </a:r>
            <a:r>
              <a:rPr lang="en-US" sz="2300">
                <a:solidFill>
                  <a:srgbClr val="000000"/>
                </a:solidFill>
                <a:latin typeface="Red Hat Display"/>
              </a:rPr>
              <a:t>;</a:t>
            </a:r>
          </a:p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Red Hat Display Bold"/>
              </a:rPr>
              <a:t>2</a:t>
            </a:r>
            <a:r>
              <a:rPr lang="en-US" sz="2300">
                <a:solidFill>
                  <a:srgbClr val="000000"/>
                </a:solidFill>
                <a:latin typeface="Red Hat Display"/>
              </a:rPr>
              <a:t> invertera jedinične snage </a:t>
            </a:r>
            <a:r>
              <a:rPr lang="en-US" sz="2300">
                <a:solidFill>
                  <a:srgbClr val="000000"/>
                </a:solidFill>
                <a:latin typeface="Red Hat Display Bold"/>
              </a:rPr>
              <a:t>100 kVA</a:t>
            </a:r>
            <a:r>
              <a:rPr lang="en-US" sz="2300">
                <a:solidFill>
                  <a:srgbClr val="000000"/>
                </a:solidFill>
                <a:latin typeface="Red Hat Display"/>
              </a:rPr>
              <a:t>;</a:t>
            </a:r>
          </a:p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Red Hat Display"/>
              </a:rPr>
              <a:t>priključenje je realizovano preko AC ormara u neposrednoj blizini invertera do priključno mjernog ormara objekta, sa obračunom proizvedene/potrošene električne energije na 0.4 kV strani.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01777" y="4559935"/>
            <a:ext cx="15657523" cy="572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299"/>
              </a:lnSpc>
            </a:pPr>
            <a:r>
              <a:rPr lang="en-US" sz="2299">
                <a:solidFill>
                  <a:srgbClr val="000000"/>
                </a:solidFill>
                <a:latin typeface="Red Hat Display"/>
              </a:rPr>
              <a:t>Solarna elektrana ''Alliance'' je jedna od poslednjih solarnih elektrana u Crnoj Gori </a:t>
            </a:r>
            <a:r>
              <a:rPr lang="en-US" sz="2299">
                <a:solidFill>
                  <a:srgbClr val="000000"/>
                </a:solidFill>
                <a:latin typeface="Red Hat Display Italics"/>
              </a:rPr>
              <a:t>puštena u rad na osnovu Energetske dozvole.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59797" t="2297" r="3697" b="43482"/>
          <a:stretch>
            <a:fillRect/>
          </a:stretch>
        </p:blipFill>
        <p:spPr>
          <a:xfrm>
            <a:off x="8340642" y="5617049"/>
            <a:ext cx="5583503" cy="46699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4665" r="6912"/>
          <a:stretch>
            <a:fillRect/>
          </a:stretch>
        </p:blipFill>
        <p:spPr>
          <a:xfrm>
            <a:off x="1601777" y="5617049"/>
            <a:ext cx="6624197" cy="47460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40206" r="21796"/>
          <a:stretch>
            <a:fillRect/>
          </a:stretch>
        </p:blipFill>
        <p:spPr>
          <a:xfrm>
            <a:off x="14049788" y="5617049"/>
            <a:ext cx="3209512" cy="474604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5400000">
            <a:off x="-2421668" y="6115113"/>
            <a:ext cx="6002886" cy="28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spc="100">
                <a:solidFill>
                  <a:srgbClr val="1C1C1F"/>
                </a:solidFill>
                <a:latin typeface="Red Hat Display"/>
              </a:rPr>
              <a:t>www.sistem-mne.com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01777" y="648392"/>
            <a:ext cx="1725474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Red Hat Display Bold Italics"/>
              </a:rPr>
              <a:t>IMPLEMENTIRANI SISTEMI – SOPSTVENE POTREBE SNAGE PREKO 10 KW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01777" y="1859510"/>
            <a:ext cx="1029170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Red Hat Display"/>
              </a:rPr>
              <a:t>SOLARNA ELEKTRANA </a:t>
            </a:r>
            <a:r>
              <a:rPr lang="en-US" sz="3000">
                <a:solidFill>
                  <a:srgbClr val="000000"/>
                </a:solidFill>
                <a:latin typeface="Red Hat Display Bold"/>
              </a:rPr>
              <a:t>ELEKTROPRIVREDE CRNE GORE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1777" y="2699528"/>
            <a:ext cx="15657523" cy="143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Red Hat Display"/>
              </a:rPr>
              <a:t>instalisana snaga solarne elektrane : </a:t>
            </a:r>
            <a:r>
              <a:rPr lang="en-US" sz="2300">
                <a:solidFill>
                  <a:srgbClr val="000000"/>
                </a:solidFill>
                <a:latin typeface="Red Hat Display Bold"/>
              </a:rPr>
              <a:t>117.18 kWp</a:t>
            </a:r>
            <a:r>
              <a:rPr lang="en-US" sz="2300">
                <a:solidFill>
                  <a:srgbClr val="000000"/>
                </a:solidFill>
                <a:latin typeface="Red Hat Display"/>
              </a:rPr>
              <a:t> na krovu poslovne zgrade i </a:t>
            </a:r>
            <a:r>
              <a:rPr lang="en-US" sz="2300">
                <a:solidFill>
                  <a:srgbClr val="000000"/>
                </a:solidFill>
                <a:latin typeface="Red Hat Display Bold"/>
              </a:rPr>
              <a:t>221.96 kWp </a:t>
            </a:r>
            <a:r>
              <a:rPr lang="en-US" sz="2300">
                <a:solidFill>
                  <a:srgbClr val="000000"/>
                </a:solidFill>
                <a:latin typeface="Red Hat Display"/>
              </a:rPr>
              <a:t>na novoizgrađenoj nadstrešnici parking prostora;</a:t>
            </a:r>
          </a:p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Red Hat Display Bold"/>
              </a:rPr>
              <a:t>1094 </a:t>
            </a:r>
            <a:r>
              <a:rPr lang="en-US" sz="2300">
                <a:solidFill>
                  <a:srgbClr val="000000"/>
                </a:solidFill>
                <a:latin typeface="Red Hat Display"/>
              </a:rPr>
              <a:t>monokristalnih solarnih panela jedinične snage </a:t>
            </a:r>
            <a:r>
              <a:rPr lang="en-US" sz="2300">
                <a:solidFill>
                  <a:srgbClr val="000000"/>
                </a:solidFill>
                <a:latin typeface="Red Hat Display Bold"/>
              </a:rPr>
              <a:t>310 Wp</a:t>
            </a:r>
            <a:r>
              <a:rPr lang="en-US" sz="2300">
                <a:solidFill>
                  <a:srgbClr val="000000"/>
                </a:solidFill>
                <a:latin typeface="Red Hat Display"/>
              </a:rPr>
              <a:t>;</a:t>
            </a:r>
          </a:p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Red Hat Display"/>
              </a:rPr>
              <a:t>inverteri su snaga 12.5 kVA, 20 kVA i 50 kVA;</a:t>
            </a:r>
          </a:p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Red Hat Display"/>
              </a:rPr>
              <a:t>parking prostor opremljen je i sa 4 AC punjača, jedinične snage od po </a:t>
            </a:r>
            <a:r>
              <a:rPr lang="en-US" sz="2300">
                <a:solidFill>
                  <a:srgbClr val="000000"/>
                </a:solidFill>
                <a:latin typeface="Red Hat Display Bold"/>
              </a:rPr>
              <a:t>7.4 kW</a:t>
            </a:r>
            <a:r>
              <a:rPr lang="en-US" sz="2300">
                <a:solidFill>
                  <a:srgbClr val="000000"/>
                </a:solidFill>
                <a:latin typeface="Red Hat Display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01777" y="4570730"/>
            <a:ext cx="15657523" cy="572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299"/>
              </a:lnSpc>
            </a:pPr>
            <a:r>
              <a:rPr lang="en-US" sz="2299">
                <a:solidFill>
                  <a:srgbClr val="000000"/>
                </a:solidFill>
                <a:latin typeface="Red Hat Display"/>
              </a:rPr>
              <a:t>Solarna elektrana na krovu i parkingu Elektroprivrede Crne Gore u Nikšiću je, za sada, najveća solarna elektrana u Crnoj Gori priključena po principu </a:t>
            </a:r>
            <a:r>
              <a:rPr lang="en-US" sz="2299">
                <a:solidFill>
                  <a:srgbClr val="000000"/>
                </a:solidFill>
                <a:latin typeface="Red Hat Display Italics"/>
              </a:rPr>
              <a:t>''razmjene električne energije na mjestu konekcije''.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3" name="Group 3"/>
          <p:cNvGrpSpPr/>
          <p:nvPr/>
        </p:nvGrpSpPr>
        <p:grpSpPr>
          <a:xfrm>
            <a:off x="1601777" y="5143500"/>
            <a:ext cx="14014027" cy="6957110"/>
            <a:chOff x="0" y="0"/>
            <a:chExt cx="18685369" cy="927614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534" t="3791" r="15584" b="4359"/>
            <a:stretch>
              <a:fillRect/>
            </a:stretch>
          </p:blipFill>
          <p:spPr>
            <a:xfrm>
              <a:off x="0" y="0"/>
              <a:ext cx="11545221" cy="720488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728259" y="0"/>
              <a:ext cx="6957110" cy="9276147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 rot="-5400000">
            <a:off x="-2421668" y="6115113"/>
            <a:ext cx="6002886" cy="28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spc="100">
                <a:solidFill>
                  <a:srgbClr val="1C1C1F"/>
                </a:solidFill>
                <a:latin typeface="Red Hat Display"/>
              </a:rPr>
              <a:t>www.sistem-mne.com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01777" y="648392"/>
            <a:ext cx="1725474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Red Hat Display Bold Italics"/>
              </a:rPr>
              <a:t>IMPLEMENTIRANI SISTEMI – SOPSTVENE POTREBE SNAGE PREKO 10 KW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01777" y="1859510"/>
            <a:ext cx="1029170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Red Hat Display"/>
              </a:rPr>
              <a:t>SOLARNI SISTEMI </a:t>
            </a:r>
            <a:r>
              <a:rPr lang="en-US" sz="3000">
                <a:solidFill>
                  <a:srgbClr val="000000"/>
                </a:solidFill>
                <a:latin typeface="Red Hat Display Bold"/>
              </a:rPr>
              <a:t>RAMEL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1776" y="2735266"/>
            <a:ext cx="982822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 dirty="0" err="1">
                <a:solidFill>
                  <a:srgbClr val="000000"/>
                </a:solidFill>
                <a:latin typeface="Red Hat Display"/>
              </a:rPr>
              <a:t>instalisana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Red Hat Display"/>
              </a:rPr>
              <a:t>snaga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sr-Latn-ME" sz="2300" dirty="0" smtClean="0">
                <a:solidFill>
                  <a:srgbClr val="000000"/>
                </a:solidFill>
                <a:latin typeface="Red Hat Display"/>
              </a:rPr>
              <a:t>po </a:t>
            </a:r>
            <a:r>
              <a:rPr lang="en-US" sz="2300" dirty="0" err="1" smtClean="0">
                <a:solidFill>
                  <a:srgbClr val="000000"/>
                </a:solidFill>
                <a:latin typeface="Red Hat Display"/>
              </a:rPr>
              <a:t>jedno</a:t>
            </a:r>
            <a:r>
              <a:rPr lang="sr-Latn-ME" sz="2300" dirty="0" smtClean="0">
                <a:solidFill>
                  <a:srgbClr val="000000"/>
                </a:solidFill>
                <a:latin typeface="Red Hat Display"/>
              </a:rPr>
              <a:t>m</a:t>
            </a:r>
            <a:r>
              <a:rPr lang="en-US" sz="2300" dirty="0" smtClean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latin typeface="Red Hat Display"/>
              </a:rPr>
              <a:t>solarno</a:t>
            </a:r>
            <a:r>
              <a:rPr lang="sr-Latn-ME" sz="2300" dirty="0" smtClean="0">
                <a:solidFill>
                  <a:srgbClr val="000000"/>
                </a:solidFill>
                <a:latin typeface="Red Hat Display"/>
              </a:rPr>
              <a:t>m</a:t>
            </a:r>
            <a:r>
              <a:rPr lang="en-US" sz="2300" dirty="0" smtClean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latin typeface="Red Hat Display"/>
              </a:rPr>
              <a:t>sistem</a:t>
            </a:r>
            <a:r>
              <a:rPr lang="sr-Latn-ME" sz="2300" dirty="0" smtClean="0">
                <a:solidFill>
                  <a:srgbClr val="000000"/>
                </a:solidFill>
                <a:latin typeface="Red Hat Display"/>
              </a:rPr>
              <a:t>u</a:t>
            </a:r>
            <a:r>
              <a:rPr lang="en-US" sz="2300" dirty="0" smtClean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>
                <a:solidFill>
                  <a:srgbClr val="000000"/>
                </a:solidFill>
                <a:latin typeface="Red Hat Display Bold"/>
              </a:rPr>
              <a:t>16.74 </a:t>
            </a:r>
            <a:r>
              <a:rPr lang="en-US" sz="2300" dirty="0" err="1">
                <a:solidFill>
                  <a:srgbClr val="000000"/>
                </a:solidFill>
                <a:latin typeface="Red Hat Display Bold"/>
              </a:rPr>
              <a:t>kWp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</a:p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 dirty="0">
                <a:solidFill>
                  <a:srgbClr val="000000"/>
                </a:solidFill>
                <a:latin typeface="Red Hat Display Bold"/>
              </a:rPr>
              <a:t>54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Red Hat Display"/>
              </a:rPr>
              <a:t>monokristalna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Red Hat Display"/>
              </a:rPr>
              <a:t>solarna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Red Hat Display"/>
              </a:rPr>
              <a:t>panela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sr-Latn-ME" sz="2300" dirty="0" smtClean="0">
                <a:solidFill>
                  <a:srgbClr val="000000"/>
                </a:solidFill>
                <a:latin typeface="Red Hat Display"/>
              </a:rPr>
              <a:t>po sistemu </a:t>
            </a:r>
            <a:r>
              <a:rPr lang="en-US" sz="2300" dirty="0" err="1" smtClean="0">
                <a:solidFill>
                  <a:srgbClr val="000000"/>
                </a:solidFill>
                <a:latin typeface="Red Hat Display"/>
              </a:rPr>
              <a:t>jedinične</a:t>
            </a:r>
            <a:r>
              <a:rPr lang="en-US" sz="2300" dirty="0" smtClean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Red Hat Display"/>
              </a:rPr>
              <a:t>snage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>
                <a:solidFill>
                  <a:srgbClr val="000000"/>
                </a:solidFill>
                <a:latin typeface="Red Hat Display Bold"/>
              </a:rPr>
              <a:t>310 </a:t>
            </a:r>
            <a:r>
              <a:rPr lang="en-US" sz="2300" dirty="0" err="1">
                <a:solidFill>
                  <a:srgbClr val="000000"/>
                </a:solidFill>
                <a:latin typeface="Red Hat Display Bold"/>
              </a:rPr>
              <a:t>Wp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;</a:t>
            </a:r>
          </a:p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 dirty="0" smtClean="0">
                <a:solidFill>
                  <a:srgbClr val="000000"/>
                </a:solidFill>
                <a:latin typeface="Red Hat Display"/>
              </a:rPr>
              <a:t>inverter snag</a:t>
            </a:r>
            <a:r>
              <a:rPr lang="sr-Latn-ME" sz="2300" dirty="0" smtClean="0">
                <a:solidFill>
                  <a:srgbClr val="000000"/>
                </a:solidFill>
                <a:latin typeface="Red Hat Display"/>
              </a:rPr>
              <a:t>e</a:t>
            </a:r>
            <a:r>
              <a:rPr lang="en-US" sz="2300" dirty="0" smtClean="0">
                <a:solidFill>
                  <a:srgbClr val="000000"/>
                </a:solidFill>
                <a:latin typeface="Red Hat Display Bold"/>
              </a:rPr>
              <a:t> </a:t>
            </a:r>
            <a:r>
              <a:rPr lang="en-US" sz="2300" dirty="0">
                <a:solidFill>
                  <a:srgbClr val="000000"/>
                </a:solidFill>
                <a:latin typeface="Red Hat Display Bold"/>
              </a:rPr>
              <a:t>15 </a:t>
            </a:r>
            <a:r>
              <a:rPr lang="en-US" sz="2300" dirty="0" smtClean="0">
                <a:solidFill>
                  <a:srgbClr val="000000"/>
                </a:solidFill>
                <a:latin typeface="Red Hat Display Bold"/>
              </a:rPr>
              <a:t>kVA</a:t>
            </a:r>
            <a:r>
              <a:rPr lang="sr-Latn-ME" sz="2300" dirty="0" smtClean="0">
                <a:solidFill>
                  <a:srgbClr val="000000"/>
                </a:solidFill>
                <a:latin typeface="Red Hat Display Bold"/>
              </a:rPr>
              <a:t> </a:t>
            </a:r>
            <a:r>
              <a:rPr lang="sr-Latn-ME" sz="2300" dirty="0">
                <a:solidFill>
                  <a:srgbClr val="000000"/>
                </a:solidFill>
                <a:latin typeface="Red Hat Display"/>
              </a:rPr>
              <a:t>po sistemu</a:t>
            </a:r>
            <a:r>
              <a:rPr lang="en-US" sz="2300" dirty="0" smtClean="0">
                <a:solidFill>
                  <a:srgbClr val="000000"/>
                </a:solidFill>
                <a:latin typeface="Red Hat Display"/>
              </a:rPr>
              <a:t>;</a:t>
            </a:r>
            <a:endParaRPr lang="en-US" sz="2300" dirty="0">
              <a:solidFill>
                <a:srgbClr val="000000"/>
              </a:solidFill>
              <a:latin typeface="Red Hat Display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01777" y="3898154"/>
            <a:ext cx="1401402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59"/>
              </a:lnSpc>
            </a:pP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Ovaj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solarni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sistem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čine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3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nezavisna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sistema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i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realizovan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je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po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principu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razmjene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električne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energije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na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mjestu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konekcije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sa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elektrodistributivnim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snabdjevačem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(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princip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kupac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-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proizvođač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22236" b="14708"/>
          <a:stretch>
            <a:fillRect/>
          </a:stretch>
        </p:blipFill>
        <p:spPr>
          <a:xfrm>
            <a:off x="1601777" y="5063464"/>
            <a:ext cx="14533966" cy="522353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-5400000">
            <a:off x="-2421668" y="6115113"/>
            <a:ext cx="6002886" cy="28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spc="100">
                <a:solidFill>
                  <a:srgbClr val="1C1C1F"/>
                </a:solidFill>
                <a:latin typeface="Red Hat Display"/>
              </a:rPr>
              <a:t>www.sistem-mne.com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01777" y="648392"/>
            <a:ext cx="1725474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Red Hat Display Bold Italics"/>
              </a:rPr>
              <a:t>IMPLEMENTIRANI SISTEMI – SOPSTVENE POTREBE DO 10 KW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01777" y="1859510"/>
            <a:ext cx="1029170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Red Hat Display"/>
              </a:rPr>
              <a:t>SOLARNI  SISTEM </a:t>
            </a:r>
            <a:r>
              <a:rPr lang="en-US" sz="3000">
                <a:solidFill>
                  <a:srgbClr val="000000"/>
                </a:solidFill>
                <a:latin typeface="Red Hat Display Bold"/>
              </a:rPr>
              <a:t>iWine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01777" y="2735266"/>
            <a:ext cx="8468768" cy="89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 dirty="0" err="1">
                <a:solidFill>
                  <a:srgbClr val="000000"/>
                </a:solidFill>
                <a:latin typeface="Red Hat Display"/>
              </a:rPr>
              <a:t>instalisana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Red Hat Display"/>
              </a:rPr>
              <a:t>snaga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Red Hat Display"/>
              </a:rPr>
              <a:t>solarnog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Red Hat Display"/>
              </a:rPr>
              <a:t>sistema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: </a:t>
            </a:r>
            <a:r>
              <a:rPr lang="en-US" sz="2300" dirty="0">
                <a:solidFill>
                  <a:srgbClr val="000000"/>
                </a:solidFill>
                <a:latin typeface="Red Hat Display Bold"/>
              </a:rPr>
              <a:t>9 </a:t>
            </a:r>
            <a:r>
              <a:rPr lang="en-US" sz="2300" dirty="0" err="1">
                <a:solidFill>
                  <a:srgbClr val="000000"/>
                </a:solidFill>
                <a:latin typeface="Red Hat Display Bold"/>
              </a:rPr>
              <a:t>kWp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</a:p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 dirty="0">
                <a:solidFill>
                  <a:srgbClr val="000000"/>
                </a:solidFill>
                <a:latin typeface="Red Hat Display Bold"/>
              </a:rPr>
              <a:t>30 </a:t>
            </a:r>
            <a:r>
              <a:rPr lang="en-US" sz="2300" dirty="0" err="1">
                <a:solidFill>
                  <a:srgbClr val="000000"/>
                </a:solidFill>
                <a:latin typeface="Red Hat Display"/>
              </a:rPr>
              <a:t>monokristalnih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Red Hat Display"/>
              </a:rPr>
              <a:t>solarnih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Red Hat Display"/>
              </a:rPr>
              <a:t>panela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Red Hat Display"/>
              </a:rPr>
              <a:t>jedinične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Red Hat Display"/>
              </a:rPr>
              <a:t>snage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300" dirty="0">
                <a:solidFill>
                  <a:srgbClr val="000000"/>
                </a:solidFill>
                <a:latin typeface="Red Hat Display Bold"/>
              </a:rPr>
              <a:t>300 </a:t>
            </a:r>
            <a:r>
              <a:rPr lang="en-US" sz="2300" dirty="0" err="1">
                <a:solidFill>
                  <a:srgbClr val="000000"/>
                </a:solidFill>
                <a:latin typeface="Red Hat Display Bold"/>
              </a:rPr>
              <a:t>Wp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;</a:t>
            </a:r>
          </a:p>
          <a:p>
            <a:pPr marL="496571" lvl="1" indent="-248285" algn="just">
              <a:lnSpc>
                <a:spcPts val="2300"/>
              </a:lnSpc>
              <a:buFont typeface="Arial"/>
              <a:buChar char="•"/>
            </a:pPr>
            <a:r>
              <a:rPr lang="en-US" sz="2300" dirty="0">
                <a:solidFill>
                  <a:srgbClr val="000000"/>
                </a:solidFill>
                <a:latin typeface="Red Hat Display"/>
              </a:rPr>
              <a:t>inverter je </a:t>
            </a:r>
            <a:r>
              <a:rPr lang="en-US" sz="2300" dirty="0" err="1">
                <a:solidFill>
                  <a:srgbClr val="000000"/>
                </a:solidFill>
                <a:latin typeface="Red Hat Display"/>
              </a:rPr>
              <a:t>snage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sr-Latn-ME" sz="2300" dirty="0" smtClean="0">
                <a:solidFill>
                  <a:srgbClr val="000000"/>
                </a:solidFill>
                <a:latin typeface="Red Hat Display Bold"/>
              </a:rPr>
              <a:t>8</a:t>
            </a:r>
            <a:r>
              <a:rPr lang="en-US" sz="2300" dirty="0" smtClean="0">
                <a:solidFill>
                  <a:srgbClr val="000000"/>
                </a:solidFill>
                <a:latin typeface="Red Hat Display Bold"/>
              </a:rPr>
              <a:t> </a:t>
            </a:r>
            <a:r>
              <a:rPr lang="en-US" sz="2300" dirty="0">
                <a:solidFill>
                  <a:srgbClr val="000000"/>
                </a:solidFill>
                <a:latin typeface="Red Hat Display Bold"/>
              </a:rPr>
              <a:t>kVA</a:t>
            </a:r>
            <a:r>
              <a:rPr lang="en-US" sz="2300" dirty="0">
                <a:solidFill>
                  <a:srgbClr val="000000"/>
                </a:solidFill>
                <a:latin typeface="Red Hat Display"/>
              </a:rPr>
              <a:t>;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01777" y="3852347"/>
            <a:ext cx="14533966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59"/>
              </a:lnSpc>
            </a:pP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Uvidom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u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Obračun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predate/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preuzete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elektične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energije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kupca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–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proizvođača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I-Wine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d.o.o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.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može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se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utvrditi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da je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korisnik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solarnog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sistema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za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obračunski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period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avgust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2020.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godine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imao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uštedu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od 91.54%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na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računima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za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električnu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Red Hat Display"/>
              </a:rPr>
              <a:t>energiju</a:t>
            </a:r>
            <a:r>
              <a:rPr lang="en-US" sz="2299" dirty="0">
                <a:solidFill>
                  <a:srgbClr val="000000"/>
                </a:solidFill>
                <a:latin typeface="Red Hat Display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78" b="378"/>
          <a:stretch>
            <a:fillRect/>
          </a:stretch>
        </p:blipFill>
        <p:spPr>
          <a:xfrm>
            <a:off x="1601777" y="3581465"/>
            <a:ext cx="5222277" cy="6910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9953" b="13966"/>
          <a:stretch>
            <a:fillRect/>
          </a:stretch>
        </p:blipFill>
        <p:spPr>
          <a:xfrm>
            <a:off x="6955359" y="3581465"/>
            <a:ext cx="5050070" cy="28959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55359" y="6640408"/>
            <a:ext cx="5050070" cy="37875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10927"/>
          <a:stretch>
            <a:fillRect/>
          </a:stretch>
        </p:blipFill>
        <p:spPr>
          <a:xfrm>
            <a:off x="12109188" y="6640408"/>
            <a:ext cx="3861302" cy="45857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09188" y="3581465"/>
            <a:ext cx="3861302" cy="289597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5400000">
            <a:off x="-2421668" y="6115113"/>
            <a:ext cx="6002886" cy="28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spc="100">
                <a:solidFill>
                  <a:srgbClr val="1C1C1F"/>
                </a:solidFill>
                <a:latin typeface="Red Hat Display"/>
              </a:rPr>
              <a:t>www.sistem-mne.com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1777" y="648392"/>
            <a:ext cx="1725474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Red Hat Display Bold Italics"/>
              </a:rPr>
              <a:t>IMPLEMENTRIRANI SISTEMI – </a:t>
            </a:r>
            <a:r>
              <a:rPr lang="en-US" sz="3000">
                <a:solidFill>
                  <a:srgbClr val="000000"/>
                </a:solidFill>
                <a:latin typeface="Red Hat Display Italics"/>
              </a:rPr>
              <a:t>SOPSTVENE POTREBE</a:t>
            </a:r>
            <a:r>
              <a:rPr lang="en-US" sz="3000">
                <a:solidFill>
                  <a:srgbClr val="000000"/>
                </a:solidFill>
                <a:latin typeface="Red Hat Display Bold Italics"/>
              </a:rPr>
              <a:t> OFF GRID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01777" y="2374726"/>
            <a:ext cx="14368713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59"/>
              </a:lnSpc>
            </a:pPr>
            <a:r>
              <a:rPr lang="en-US" sz="2299">
                <a:solidFill>
                  <a:srgbClr val="000000"/>
                </a:solidFill>
                <a:latin typeface="Red Hat Display Bold"/>
              </a:rPr>
              <a:t>OFF GRID</a:t>
            </a:r>
            <a:r>
              <a:rPr lang="en-US" sz="2299">
                <a:solidFill>
                  <a:srgbClr val="000000"/>
                </a:solidFill>
                <a:latin typeface="Red Hat Display"/>
              </a:rPr>
              <a:t> solarni sistemi su sistemi koji proizvode, skladište i napajaju potrošače ostrvski, tj. ne rade paralelno sa elektrodistributivnom mrežom i koriste se na objektima na kojima mreža nije dostupna.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814</Words>
  <Application>Microsoft Office PowerPoint</Application>
  <PresentationFormat>Custom</PresentationFormat>
  <Paragraphs>85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Red Hat Display Bold Italics</vt:lpstr>
      <vt:lpstr>Calibri</vt:lpstr>
      <vt:lpstr>Arial</vt:lpstr>
      <vt:lpstr>Red Hat Display Italics</vt:lpstr>
      <vt:lpstr>Red Hat Display</vt:lpstr>
      <vt:lpstr>Red Hat Display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STK C3 1</dc:title>
  <cp:lastModifiedBy>Natalija</cp:lastModifiedBy>
  <cp:revision>7</cp:revision>
  <dcterms:created xsi:type="dcterms:W3CDTF">2006-08-16T00:00:00Z</dcterms:created>
  <dcterms:modified xsi:type="dcterms:W3CDTF">2021-09-27T07:21:47Z</dcterms:modified>
  <dc:identifier>DAEqh_N5TEY</dc:identifier>
</cp:coreProperties>
</file>